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23"/>
  </p:notesMasterIdLst>
  <p:sldIdLst>
    <p:sldId id="261" r:id="rId3"/>
    <p:sldId id="266" r:id="rId4"/>
    <p:sldId id="267" r:id="rId5"/>
    <p:sldId id="270" r:id="rId6"/>
    <p:sldId id="268" r:id="rId7"/>
    <p:sldId id="271" r:id="rId8"/>
    <p:sldId id="273" r:id="rId9"/>
    <p:sldId id="269" r:id="rId10"/>
    <p:sldId id="289" r:id="rId11"/>
    <p:sldId id="279" r:id="rId12"/>
    <p:sldId id="283" r:id="rId13"/>
    <p:sldId id="284" r:id="rId14"/>
    <p:sldId id="291" r:id="rId15"/>
    <p:sldId id="292" r:id="rId16"/>
    <p:sldId id="288" r:id="rId17"/>
    <p:sldId id="290" r:id="rId18"/>
    <p:sldId id="278" r:id="rId19"/>
    <p:sldId id="280" r:id="rId20"/>
    <p:sldId id="281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шума на уроках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2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Лист1!$A$2:$A$6</c:f>
              <c:strCache>
                <c:ptCount val="5"/>
                <c:pt idx="0">
                  <c:v>Математика</c:v>
                </c:pt>
                <c:pt idx="1">
                  <c:v>Русский язык</c:v>
                </c:pt>
                <c:pt idx="2">
                  <c:v>Литературное чтение</c:v>
                </c:pt>
                <c:pt idx="3">
                  <c:v>ИЗО</c:v>
                </c:pt>
                <c:pt idx="4">
                  <c:v>Физ-ра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65</c:v>
                </c:pt>
                <c:pt idx="3">
                  <c:v>60</c:v>
                </c:pt>
                <c:pt idx="4">
                  <c:v>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578816"/>
        <c:axId val="34580352"/>
        <c:axId val="0"/>
      </c:bar3DChart>
      <c:catAx>
        <c:axId val="34578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+mn-lt"/>
              </a:defRPr>
            </a:pPr>
            <a:endParaRPr lang="ru-RU"/>
          </a:p>
        </c:txPr>
        <c:crossAx val="34580352"/>
        <c:crosses val="autoZero"/>
        <c:auto val="1"/>
        <c:lblAlgn val="ctr"/>
        <c:lblOffset val="100"/>
        <c:noMultiLvlLbl val="0"/>
      </c:catAx>
      <c:valAx>
        <c:axId val="34580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4578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</c:spPr>
          </c:dPt>
          <c:cat>
            <c:strRef>
              <c:f>Лист1!$A$2:$A$6</c:f>
              <c:strCache>
                <c:ptCount val="5"/>
                <c:pt idx="0">
                  <c:v>5 перемена</c:v>
                </c:pt>
                <c:pt idx="1">
                  <c:v>6 перемена</c:v>
                </c:pt>
                <c:pt idx="2">
                  <c:v>7 перемена</c:v>
                </c:pt>
                <c:pt idx="3">
                  <c:v>8 перемена</c:v>
                </c:pt>
                <c:pt idx="4">
                  <c:v>9 перемена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90</c:v>
                </c:pt>
                <c:pt idx="1">
                  <c:v>100</c:v>
                </c:pt>
                <c:pt idx="2">
                  <c:v>80</c:v>
                </c:pt>
                <c:pt idx="3">
                  <c:v>95</c:v>
                </c:pt>
                <c:pt idx="4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1267200"/>
        <c:axId val="41268736"/>
        <c:axId val="34575232"/>
      </c:bar3DChart>
      <c:catAx>
        <c:axId val="41267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41268736"/>
        <c:crosses val="autoZero"/>
        <c:auto val="1"/>
        <c:lblAlgn val="ctr"/>
        <c:lblOffset val="100"/>
        <c:noMultiLvlLbl val="0"/>
      </c:catAx>
      <c:valAx>
        <c:axId val="41268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41267200"/>
        <c:crosses val="autoZero"/>
        <c:crossBetween val="between"/>
      </c:valAx>
      <c:serAx>
        <c:axId val="34575232"/>
        <c:scaling>
          <c:orientation val="minMax"/>
        </c:scaling>
        <c:delete val="1"/>
        <c:axPos val="b"/>
        <c:majorTickMark val="out"/>
        <c:minorTickMark val="none"/>
        <c:tickLblPos val="none"/>
        <c:crossAx val="41268736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 перемена</c:v>
                </c:pt>
                <c:pt idx="1">
                  <c:v>3 перемена</c:v>
                </c:pt>
                <c:pt idx="2">
                  <c:v>4 перемена</c:v>
                </c:pt>
                <c:pt idx="3">
                  <c:v>5 перемена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</c:v>
                </c:pt>
                <c:pt idx="1">
                  <c:v>85</c:v>
                </c:pt>
                <c:pt idx="2">
                  <c:v>90</c:v>
                </c:pt>
                <c:pt idx="3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713216"/>
        <c:axId val="40723200"/>
        <c:axId val="34576576"/>
      </c:bar3DChart>
      <c:catAx>
        <c:axId val="40713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40723200"/>
        <c:crosses val="autoZero"/>
        <c:auto val="1"/>
        <c:lblAlgn val="ctr"/>
        <c:lblOffset val="100"/>
        <c:noMultiLvlLbl val="0"/>
      </c:catAx>
      <c:valAx>
        <c:axId val="40723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40713216"/>
        <c:crosses val="autoZero"/>
        <c:crossBetween val="between"/>
      </c:valAx>
      <c:serAx>
        <c:axId val="34576576"/>
        <c:scaling>
          <c:orientation val="minMax"/>
        </c:scaling>
        <c:delete val="1"/>
        <c:axPos val="b"/>
        <c:majorTickMark val="out"/>
        <c:minorTickMark val="none"/>
        <c:tickLblPos val="nextTo"/>
        <c:crossAx val="40723200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урок математики</c:v>
                </c:pt>
                <c:pt idx="1">
                  <c:v>7 перемена</c:v>
                </c:pt>
                <c:pt idx="2">
                  <c:v>урок физкультуры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</c:v>
                </c:pt>
                <c:pt idx="1">
                  <c:v>65</c:v>
                </c:pt>
                <c:pt idx="2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371904"/>
        <c:axId val="41373696"/>
        <c:axId val="0"/>
      </c:bar3DChart>
      <c:catAx>
        <c:axId val="413719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41373696"/>
        <c:crosses val="autoZero"/>
        <c:auto val="1"/>
        <c:lblAlgn val="ctr"/>
        <c:lblOffset val="100"/>
        <c:noMultiLvlLbl val="0"/>
      </c:catAx>
      <c:valAx>
        <c:axId val="413736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413719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CBCA9-A4B6-4283-BF65-9679D6132BCE}" type="datetimeFigureOut">
              <a:rPr lang="ru-RU" smtClean="0"/>
              <a:pPr/>
              <a:t>21.03.2014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B3699-02ED-4D23-A9CD-663F0E4250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137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3699-02ED-4D23-A9CD-663F0E42501E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18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3699-02ED-4D23-A9CD-663F0E42501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B3699-02ED-4D23-A9CD-663F0E42501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91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A08CC-50F5-4242-B0CC-1DB945604D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42018-EE3B-402C-AB68-B0A83D0171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B651B-E58D-4189-AD96-46415455C5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F6DF9-149B-4DAB-A9EB-7B35910D5C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42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1B2F9-2729-4A78-AAB8-D6A7007648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0C3B-75B2-4B16-B3DC-D6B9E9C637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50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442F5-1305-4E85-8EB2-AB536B64EC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E91B3-3B3B-4076-9263-860079E28D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8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A08CC-50F5-4242-B0CC-1DB945604D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42018-EE3B-402C-AB68-B0A83D0171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0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792a6cb89e8a0e31295f02c153499e7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214938"/>
            <a:ext cx="638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5828B-18E6-4B6A-BCD6-4E48CB8F38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49826-257B-4230-870B-88225F0065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83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t853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29250"/>
            <a:ext cx="952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766B1-44E0-4E86-A2E7-B9B7AF8756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1A2F5-9CEA-4400-8E79-674202AEC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58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B3EE-2164-4A2A-85E8-F3C24D2280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FD541-A345-48CD-8D90-C4884E658F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2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FBD21-D97E-4A66-A0EA-A6C56CECE1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FDE4-A994-4BB2-825A-70556ACE9F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2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6404A-1DCD-425C-AC7C-2FCF16CBE0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65DE6-0901-4E14-83F6-9E3122BCBB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04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14FCE-0371-4EC9-9815-7108247297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F74FF-1B53-44A6-9CB0-D1E84AA1B2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01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792a6cb89e8a0e31295f02c153499e75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214938"/>
            <a:ext cx="638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5828B-18E6-4B6A-BCD6-4E48CB8F38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49826-257B-4230-870B-88225F0065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89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DE259-E52D-4A63-B8AA-94C7215899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02B1D-F4A8-45C2-850C-04E70F7EC6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72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C5574-8738-4AF9-AA4F-9DE420908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A9081-B94D-45A4-8EA5-9B99BB0F44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6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B651B-E58D-4189-AD96-46415455C5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F6DF9-149B-4DAB-A9EB-7B35910D5C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2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1B2F9-2729-4A78-AAB8-D6A7007648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0C3B-75B2-4B16-B3DC-D6B9E9C637F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83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442F5-1305-4E85-8EB2-AB536B64EC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E91B3-3B3B-4076-9263-860079E28D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98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t8537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429250"/>
            <a:ext cx="952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766B1-44E0-4E86-A2E7-B9B7AF8756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1A2F5-9CEA-4400-8E79-674202AEC9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6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B3EE-2164-4A2A-85E8-F3C24D2280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FD541-A345-48CD-8D90-C4884E658F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7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FBD21-D97E-4A66-A0EA-A6C56CECE1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FDE4-A994-4BB2-825A-70556ACE9F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642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6404A-1DCD-425C-AC7C-2FCF16CBE0D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65DE6-0901-4E14-83F6-9E3122BCBB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43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14FCE-0371-4EC9-9815-7108247297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F74FF-1B53-44A6-9CB0-D1E84AA1B2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10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DE259-E52D-4A63-B8AA-94C7215899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02B1D-F4A8-45C2-850C-04E70F7EC6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1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C5574-8738-4AF9-AA4F-9DE4209088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A9081-B94D-45A4-8EA5-9B99BB0F44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42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E6D43E-904F-451C-926C-4AA7B447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4DFA19-7E40-4335-9DDD-1D7F74B29A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E6D43E-904F-451C-926C-4AA7B447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21.03.2014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4DFA19-7E40-4335-9DDD-1D7F74B29A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6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gif"/><Relationship Id="rId11" Type="http://schemas.openxmlformats.org/officeDocument/2006/relationships/image" Target="../media/image24.jpeg"/><Relationship Id="rId5" Type="http://schemas.openxmlformats.org/officeDocument/2006/relationships/image" Target="../media/image18.gif"/><Relationship Id="rId10" Type="http://schemas.openxmlformats.org/officeDocument/2006/relationships/image" Target="../media/image23.jpeg"/><Relationship Id="rId4" Type="http://schemas.openxmlformats.org/officeDocument/2006/relationships/image" Target="../media/image17.gif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/>
          <a:lstStyle/>
          <a:p>
            <a:r>
              <a:rPr lang="ru-RU" altLang="ru-RU" sz="8800" b="1" dirty="0" smtClean="0">
                <a:latin typeface="Monotype Corsiva" panose="03010101010201010101" pitchFamily="66" charset="0"/>
              </a:rPr>
              <a:t>Шум вокруг нас</a:t>
            </a:r>
          </a:p>
        </p:txBody>
      </p:sp>
    </p:spTree>
    <p:extLst>
      <p:ext uri="{BB962C8B-B14F-4D97-AF65-F5344CB8AC3E}">
        <p14:creationId xmlns:p14="http://schemas.microsoft.com/office/powerpoint/2010/main" val="158517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По санитарным нормам уровень шума должен составлять для учебных кабинетов 45 дБ, а для коридоров –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60 </a:t>
            </a:r>
            <a:r>
              <a:rPr lang="ru-RU" b="1" dirty="0"/>
              <a:t>дБ</a:t>
            </a:r>
            <a:r>
              <a:rPr lang="ru-RU" b="1" dirty="0" smtClean="0"/>
              <a:t>.</a:t>
            </a:r>
            <a:endParaRPr lang="en-US" b="1" dirty="0" smtClean="0"/>
          </a:p>
          <a:p>
            <a:pPr marL="0" indent="0" algn="just">
              <a:buNone/>
            </a:pPr>
            <a:r>
              <a:rPr lang="ru-RU" b="1" dirty="0" smtClean="0"/>
              <a:t>А у нас?  </a:t>
            </a:r>
            <a:endParaRPr lang="ru-RU" b="1" dirty="0"/>
          </a:p>
        </p:txBody>
      </p:sp>
      <p:pic>
        <p:nvPicPr>
          <p:cNvPr id="5122" name="Picture 2" descr="D:\альбом\школа 2012-2013\фото с ур\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6225929" cy="414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80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21350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>
                <a:latin typeface="Impact" pitchFamily="34" charset="0"/>
              </a:rPr>
              <a:t>Уровень шума во время уроков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75353288"/>
              </p:ext>
            </p:extLst>
          </p:nvPr>
        </p:nvGraphicFramePr>
        <p:xfrm>
          <a:off x="1187624" y="1052736"/>
          <a:ext cx="727280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5230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225" y="184665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Уровень шумового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 загрязнения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на переменах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Impact" pitchFamily="34" charset="0"/>
                <a:cs typeface="Times New Roman" pitchFamily="18" charset="0"/>
              </a:rPr>
              <a:t>2 смены – 1 этаж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3600" b="1" dirty="0">
                <a:latin typeface="Impact" panose="020B0806030902050204" pitchFamily="34" charset="0"/>
              </a:rPr>
              <a:t>Уровень шумового загрязнения на </a:t>
            </a:r>
            <a:r>
              <a:rPr lang="ru-RU" sz="3600" b="1" dirty="0" smtClean="0">
                <a:latin typeface="Impact" panose="020B0806030902050204" pitchFamily="34" charset="0"/>
              </a:rPr>
              <a:t>переменах  </a:t>
            </a:r>
            <a:r>
              <a:rPr lang="ru-RU" sz="3600" b="1" dirty="0">
                <a:latin typeface="Impact" panose="020B0806030902050204" pitchFamily="34" charset="0"/>
              </a:rPr>
              <a:t>1 смены  - 1 этаж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783673"/>
              </p:ext>
            </p:extLst>
          </p:nvPr>
        </p:nvGraphicFramePr>
        <p:xfrm>
          <a:off x="467544" y="191683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6562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Impact" panose="020B0806030902050204" pitchFamily="34" charset="0"/>
              </a:rPr>
              <a:t>Интенсивность шумового загрязнения</a:t>
            </a:r>
            <a:endParaRPr lang="ru-RU" sz="4000" b="1" dirty="0">
              <a:latin typeface="Impact" panose="020B080603090205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244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34827"/>
            <a:ext cx="8229600" cy="6048672"/>
          </a:xfrm>
        </p:spPr>
        <p:txBody>
          <a:bodyPr/>
          <a:lstStyle/>
          <a:p>
            <a:pPr marL="0" indent="0" algn="just">
              <a:buNone/>
            </a:pPr>
            <a:endParaRPr lang="ru-RU" sz="2800" b="1" dirty="0" smtClean="0"/>
          </a:p>
          <a:p>
            <a:pPr marL="0" indent="0" algn="just">
              <a:buNone/>
            </a:pPr>
            <a:endParaRPr lang="ru-RU" sz="2400" b="1" dirty="0" smtClean="0"/>
          </a:p>
        </p:txBody>
      </p:sp>
      <p:pic>
        <p:nvPicPr>
          <p:cNvPr id="1026" name="Picture 2" descr="C:\Users\1\Desktop\6520036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360" y="3867791"/>
            <a:ext cx="1566863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4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85" y="2420888"/>
            <a:ext cx="1469105" cy="191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esktop\7769379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338" y="783794"/>
            <a:ext cx="1944216" cy="20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Desktop\4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765" y="3528133"/>
            <a:ext cx="1621506" cy="16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esktop\40095536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05" y="4221088"/>
            <a:ext cx="2093964" cy="144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\Desktop\загруженное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157136" cy="162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3295" y="1845411"/>
            <a:ext cx="72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10 </a:t>
            </a:r>
            <a:r>
              <a:rPr lang="ru-RU" b="1" dirty="0" err="1" smtClean="0">
                <a:solidFill>
                  <a:prstClr val="black"/>
                </a:solidFill>
              </a:rPr>
              <a:t>дб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8625" y="482040"/>
            <a:ext cx="72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30 </a:t>
            </a:r>
            <a:r>
              <a:rPr lang="ru-RU" b="1" dirty="0" err="1" smtClean="0">
                <a:solidFill>
                  <a:prstClr val="black"/>
                </a:solidFill>
              </a:rPr>
              <a:t>дб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3670" y="3683125"/>
            <a:ext cx="102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60-90 </a:t>
            </a:r>
            <a:r>
              <a:rPr lang="ru-RU" b="1" dirty="0" err="1" smtClean="0">
                <a:solidFill>
                  <a:prstClr val="black"/>
                </a:solidFill>
              </a:rPr>
              <a:t>дб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4553" y="5059199"/>
            <a:ext cx="72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50 </a:t>
            </a:r>
            <a:r>
              <a:rPr lang="ru-RU" b="1" dirty="0" err="1" smtClean="0">
                <a:solidFill>
                  <a:prstClr val="black"/>
                </a:solidFill>
              </a:rPr>
              <a:t>дб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035" name="Picture 11" descr="C:\Users\1\Desktop\imgpreview (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73" y="2780928"/>
            <a:ext cx="1703849" cy="12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5576" y="4154220"/>
            <a:ext cx="72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90 </a:t>
            </a:r>
            <a:r>
              <a:rPr lang="ru-RU" b="1" dirty="0" err="1" smtClean="0">
                <a:solidFill>
                  <a:prstClr val="black"/>
                </a:solidFill>
              </a:rPr>
              <a:t>дб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036" name="Picture 12" descr="C:\Users\1\Desktop\imgpreview (3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98" y="116632"/>
            <a:ext cx="192981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74368" y="1639284"/>
            <a:ext cx="1260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110-120 </a:t>
            </a:r>
            <a:r>
              <a:rPr lang="ru-RU" b="1" dirty="0" err="1" smtClean="0">
                <a:solidFill>
                  <a:prstClr val="black"/>
                </a:solidFill>
              </a:rPr>
              <a:t>дб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54861" y="4338886"/>
            <a:ext cx="72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55 </a:t>
            </a:r>
            <a:r>
              <a:rPr lang="ru-RU" b="1" dirty="0" err="1" smtClean="0">
                <a:solidFill>
                  <a:prstClr val="black"/>
                </a:solidFill>
              </a:rPr>
              <a:t>дб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4" name="Picture 2" descr="C:\Users\1\Desktop\imgpreview (1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845" y="1556792"/>
            <a:ext cx="1313464" cy="158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22975" y="3284984"/>
            <a:ext cx="72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80 </a:t>
            </a:r>
            <a:r>
              <a:rPr lang="ru-RU" b="1" dirty="0" err="1" smtClean="0"/>
              <a:t>дб</a:t>
            </a:r>
            <a:endParaRPr lang="ru-RU" b="1" dirty="0"/>
          </a:p>
        </p:txBody>
      </p:sp>
      <p:pic>
        <p:nvPicPr>
          <p:cNvPr id="20" name="Рисунок 19" descr="Слайд 6"/>
          <p:cNvPicPr/>
          <p:nvPr/>
        </p:nvPicPr>
        <p:blipFill rotWithShape="1">
          <a:blip r:embed="rId12" cstate="print"/>
          <a:srcRect l="70383" t="10422" r="6323" b="73826"/>
          <a:stretch/>
        </p:blipFill>
        <p:spPr bwMode="auto">
          <a:xfrm>
            <a:off x="7096271" y="5149639"/>
            <a:ext cx="1711597" cy="1087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54861" y="6318628"/>
            <a:ext cx="83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140 </a:t>
            </a:r>
            <a:r>
              <a:rPr lang="ru-RU" b="1" dirty="0" err="1" smtClean="0"/>
              <a:t>дб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6497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o3.imgsmail.ru/imgpreview?key=http%3A//www.rgo.ru/wp-content/uploads/2010/10/182.jpg&amp;mb=imgdb_preview_984&amp;q=90&amp;w=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5074832"/>
            <a:ext cx="2300287" cy="17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Установлено</a:t>
            </a:r>
            <a:r>
              <a:rPr lang="ru-RU" b="1" dirty="0"/>
              <a:t>, что авиационный шум от самолетов </a:t>
            </a:r>
            <a:r>
              <a:rPr lang="ru-RU" b="1" dirty="0" smtClean="0"/>
              <a:t>оказывает </a:t>
            </a:r>
            <a:r>
              <a:rPr lang="ru-RU" b="1" dirty="0"/>
              <a:t>неблагоприятное воздействие на самочувствие населения в радиусе до 10-20 </a:t>
            </a:r>
            <a:r>
              <a:rPr lang="ru-RU" b="1" dirty="0" smtClean="0"/>
              <a:t>км. </a:t>
            </a:r>
            <a:r>
              <a:rPr lang="ru-RU" b="1" dirty="0"/>
              <a:t>У растений замедляется рост, они быстрее увядают.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Птицы </a:t>
            </a:r>
            <a:r>
              <a:rPr lang="ru-RU" b="1" dirty="0"/>
              <a:t>бросают гнёзда, </a:t>
            </a:r>
            <a:r>
              <a:rPr lang="ru-RU" b="1" dirty="0" smtClean="0"/>
              <a:t>оставляя </a:t>
            </a:r>
            <a:r>
              <a:rPr lang="ru-RU" b="1" dirty="0"/>
              <a:t>кладки 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       птенцов</a:t>
            </a:r>
            <a:r>
              <a:rPr lang="ru-RU" b="1" dirty="0"/>
              <a:t>.  </a:t>
            </a:r>
            <a:r>
              <a:rPr lang="ru-RU" b="1" dirty="0" smtClean="0"/>
              <a:t>     Млекопитающие</a:t>
            </a:r>
          </a:p>
          <a:p>
            <a:pPr marL="0" indent="0" algn="just">
              <a:buNone/>
            </a:pPr>
            <a:r>
              <a:rPr lang="ru-RU" b="1" dirty="0" smtClean="0"/>
              <a:t>           перестают   размножаться</a:t>
            </a:r>
            <a:r>
              <a:rPr lang="ru-RU" b="1" dirty="0"/>
              <a:t>. </a:t>
            </a:r>
          </a:p>
        </p:txBody>
      </p:sp>
      <p:pic>
        <p:nvPicPr>
          <p:cNvPr id="4" name="Рисунок 3" descr="http://im4-tub-ru.yandex.net/i?id=162169415-35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0140"/>
            <a:ext cx="2826770" cy="233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1\Desktop\slide0016_image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079365" cy="205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206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альбом\школа 2012-2013\getImageпп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173" y="18047"/>
            <a:ext cx="3273827" cy="217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Franklin Gothic Heavy" panose="020B0903020102020204" pitchFamily="34" charset="0"/>
              </a:rPr>
              <a:t>            Результаты</a:t>
            </a:r>
          </a:p>
          <a:p>
            <a:pPr marL="0" indent="0">
              <a:buNone/>
            </a:pPr>
            <a:r>
              <a:rPr lang="ru-RU" dirty="0" smtClean="0">
                <a:latin typeface="Franklin Gothic Heavy" panose="020B0903020102020204" pitchFamily="34" charset="0"/>
              </a:rPr>
              <a:t>         анкетирования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154733"/>
              </p:ext>
            </p:extLst>
          </p:nvPr>
        </p:nvGraphicFramePr>
        <p:xfrm>
          <a:off x="1547664" y="2420888"/>
          <a:ext cx="6912768" cy="4133188"/>
        </p:xfrm>
        <a:graphic>
          <a:graphicData uri="http://schemas.openxmlformats.org/drawingml/2006/table">
            <a:tbl>
              <a:tblPr firstRow="1" firstCol="1" bandRow="1"/>
              <a:tblGrid>
                <a:gridCol w="4536504"/>
                <a:gridCol w="1224136"/>
                <a:gridCol w="1152128"/>
              </a:tblGrid>
              <a:tr h="8812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1.Можно ли считать шум невидимым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убийцей?</a:t>
                      </a:r>
                    </a:p>
                  </a:txBody>
                  <a:tcPr marL="56402" marR="5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52525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чел. - да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52525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чел. - нет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27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 Как вы думаете, где на территории школы повышено шумовое загрязнение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Спорт.зал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– 14 чел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52525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 Считаете ли вы шум причиной рассеянности, отвлечённости учащихся на уроке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чел. - да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52525" algn="l"/>
                        </a:tabLs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чел. - нет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2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4.  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Что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лично Вам мешает сосредоточиться на уроке?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52525" algn="l"/>
                        </a:tabLs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 чел. – шум в классе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52525" algn="l"/>
                        </a:tabLst>
                      </a:pPr>
                      <a:r>
                        <a:rPr lang="ru-RU" sz="18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 Где больше шумовое загрязнение?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52525" algn="l"/>
                        </a:tabLs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 чел. – на улице,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02" marR="5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52525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чел. – в школе</a:t>
                      </a:r>
                    </a:p>
                  </a:txBody>
                  <a:tcPr marL="56402" marR="564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75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альбом\школа 2012-2013\м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71" y="0"/>
            <a:ext cx="4502463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Franklin Gothic Heavy" panose="020B0903020102020204" pitchFamily="34" charset="0"/>
              </a:rPr>
              <a:t>Вывод</a:t>
            </a:r>
            <a:r>
              <a:rPr lang="ru-RU" sz="2800" dirty="0" smtClean="0"/>
              <a:t> </a:t>
            </a:r>
          </a:p>
          <a:p>
            <a:pPr marL="0" indent="0" algn="just">
              <a:buNone/>
            </a:pPr>
            <a:r>
              <a:rPr lang="ru-RU" sz="2800" b="1" dirty="0" smtClean="0"/>
              <a:t>Уровень </a:t>
            </a:r>
            <a:r>
              <a:rPr lang="ru-RU" sz="2800" b="1" dirty="0"/>
              <a:t>шума </a:t>
            </a:r>
            <a:endParaRPr lang="ru-RU" sz="2800" b="1" dirty="0" smtClean="0"/>
          </a:p>
          <a:p>
            <a:pPr marL="0" indent="0" algn="just">
              <a:buNone/>
            </a:pPr>
            <a:r>
              <a:rPr lang="ru-RU" sz="2800" b="1" dirty="0" smtClean="0"/>
              <a:t>на </a:t>
            </a:r>
            <a:r>
              <a:rPr lang="ru-RU" sz="2800" b="1" dirty="0"/>
              <a:t>уроках и </a:t>
            </a:r>
            <a:endParaRPr lang="ru-RU" sz="2800" b="1" dirty="0" smtClean="0"/>
          </a:p>
          <a:p>
            <a:pPr marL="0" indent="0" algn="just">
              <a:buNone/>
            </a:pPr>
            <a:r>
              <a:rPr lang="ru-RU" sz="2800" b="1" dirty="0" smtClean="0"/>
              <a:t>переменах полностью</a:t>
            </a:r>
          </a:p>
          <a:p>
            <a:pPr marL="0" indent="0" algn="just">
              <a:buNone/>
            </a:pPr>
            <a:r>
              <a:rPr lang="ru-RU" sz="2800" b="1" dirty="0" smtClean="0"/>
              <a:t> </a:t>
            </a:r>
            <a:r>
              <a:rPr lang="ru-RU" sz="2800" b="1" dirty="0"/>
              <a:t>зависит от наших </a:t>
            </a:r>
            <a:endParaRPr lang="ru-RU" sz="2800" b="1" dirty="0" smtClean="0"/>
          </a:p>
          <a:p>
            <a:pPr marL="0" indent="0" algn="just">
              <a:buNone/>
            </a:pPr>
            <a:r>
              <a:rPr lang="ru-RU" sz="2800" b="1" dirty="0" smtClean="0"/>
              <a:t>учеников</a:t>
            </a:r>
            <a:r>
              <a:rPr lang="ru-RU" sz="2800" b="1" dirty="0"/>
              <a:t>. Наша задача – обезопасить себя и окружающих от такого небезопасного шума, ведь он сказывается отрицательно на самочувствии и учителей, и учеников, способствует быстрому утомлению. Наше здоровье – в наших руках </a:t>
            </a:r>
          </a:p>
        </p:txBody>
      </p:sp>
    </p:spTree>
    <p:extLst>
      <p:ext uri="{BB962C8B-B14F-4D97-AF65-F5344CB8AC3E}">
        <p14:creationId xmlns:p14="http://schemas.microsoft.com/office/powerpoint/2010/main" val="4054727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just">
              <a:buNone/>
            </a:pPr>
            <a:r>
              <a:rPr lang="ru-RU" sz="3600" b="1" dirty="0" smtClean="0">
                <a:latin typeface="Arial Black" pitchFamily="34" charset="0"/>
              </a:rPr>
              <a:t>                           Рекомендации </a:t>
            </a:r>
          </a:p>
          <a:p>
            <a:pPr marL="0" indent="0" algn="just">
              <a:buNone/>
            </a:pPr>
            <a:r>
              <a:rPr lang="ru-RU" sz="3600" b="1" dirty="0" smtClean="0">
                <a:latin typeface="Arial Black" pitchFamily="34" charset="0"/>
              </a:rPr>
              <a:t>                             школьникам </a:t>
            </a:r>
          </a:p>
          <a:p>
            <a:pPr marL="0" indent="0" algn="just">
              <a:buNone/>
            </a:pPr>
            <a:r>
              <a:rPr lang="ru-RU" sz="2800" dirty="0" smtClean="0"/>
              <a:t>                                         </a:t>
            </a:r>
            <a:r>
              <a:rPr lang="ru-RU" sz="2800" b="1" dirty="0" smtClean="0"/>
              <a:t>Повысить </a:t>
            </a:r>
            <a:r>
              <a:rPr lang="ru-RU" sz="2800" b="1" dirty="0"/>
              <a:t>дисциплину, </a:t>
            </a:r>
            <a:endParaRPr lang="ru-RU" sz="2800" b="1" dirty="0" smtClean="0"/>
          </a:p>
          <a:p>
            <a:pPr marL="0" indent="0" algn="just">
              <a:buNone/>
            </a:pPr>
            <a:r>
              <a:rPr lang="ru-RU" sz="2800" b="1" dirty="0" smtClean="0"/>
              <a:t>                                       не </a:t>
            </a:r>
            <a:r>
              <a:rPr lang="ru-RU" sz="2800" b="1" dirty="0"/>
              <a:t>шуметь на уроках</a:t>
            </a:r>
            <a:r>
              <a:rPr lang="ru-RU" sz="2800" b="1" dirty="0" smtClean="0"/>
              <a:t>,</a:t>
            </a:r>
          </a:p>
          <a:p>
            <a:pPr marL="0" indent="0" algn="just">
              <a:buNone/>
            </a:pPr>
            <a:r>
              <a:rPr lang="ru-RU" sz="2800" b="1" dirty="0" smtClean="0"/>
              <a:t> издавать </a:t>
            </a:r>
            <a:r>
              <a:rPr lang="ru-RU" sz="2800" b="1" dirty="0"/>
              <a:t>меньше </a:t>
            </a:r>
            <a:r>
              <a:rPr lang="ru-RU" sz="2800" b="1" dirty="0" err="1"/>
              <a:t>визгов</a:t>
            </a:r>
            <a:r>
              <a:rPr lang="ru-RU" sz="2800" b="1" dirty="0"/>
              <a:t> и криков, </a:t>
            </a:r>
            <a:endParaRPr lang="ru-RU" sz="2800" b="1" dirty="0" smtClean="0"/>
          </a:p>
          <a:p>
            <a:pPr marL="0" indent="0" algn="just">
              <a:buNone/>
            </a:pPr>
            <a:r>
              <a:rPr lang="ru-RU" sz="2800" b="1" dirty="0" smtClean="0"/>
              <a:t>больше </a:t>
            </a:r>
            <a:r>
              <a:rPr lang="ru-RU" sz="2800" b="1" dirty="0"/>
              <a:t>мелодичных звуков в виде красивых песен, стихов, </a:t>
            </a:r>
            <a:endParaRPr lang="ru-RU" sz="2800" b="1" dirty="0" smtClean="0"/>
          </a:p>
          <a:p>
            <a:pPr marL="0" indent="0" algn="just">
              <a:buNone/>
            </a:pPr>
            <a:r>
              <a:rPr lang="ru-RU" sz="2800" b="1" dirty="0" smtClean="0"/>
              <a:t>приятного </a:t>
            </a:r>
            <a:r>
              <a:rPr lang="ru-RU" sz="2800" b="1" dirty="0"/>
              <a:t>и </a:t>
            </a:r>
            <a:r>
              <a:rPr lang="ru-RU" sz="2800" b="1" dirty="0" smtClean="0"/>
              <a:t>негромкого</a:t>
            </a:r>
          </a:p>
          <a:p>
            <a:pPr marL="0" indent="0" algn="just">
              <a:buNone/>
            </a:pPr>
            <a:r>
              <a:rPr lang="ru-RU" sz="2800" b="1" dirty="0" smtClean="0"/>
              <a:t> </a:t>
            </a:r>
            <a:r>
              <a:rPr lang="ru-RU" sz="2800" b="1" dirty="0"/>
              <a:t>смеха.</a:t>
            </a:r>
          </a:p>
        </p:txBody>
      </p:sp>
      <p:pic>
        <p:nvPicPr>
          <p:cNvPr id="4" name="Рисунок 3" descr="http://im4-tub-ru.yandex.net/i?id=606600235-57-72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723959"/>
            <a:ext cx="3419872" cy="313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альбом\школа 2012-2013\0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3928" cy="261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75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4-tub-ru.yandex.net/i?id=606600235-57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752" y="4697760"/>
            <a:ext cx="22322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5400" b="1" dirty="0" smtClean="0">
                <a:latin typeface="Franklin Gothic Heavy" panose="020B0903020102020204" pitchFamily="34" charset="0"/>
              </a:rPr>
              <a:t>Цель </a:t>
            </a:r>
            <a:r>
              <a:rPr lang="ru-RU" sz="5400" b="1" dirty="0">
                <a:latin typeface="Franklin Gothic Heavy" panose="020B0903020102020204" pitchFamily="34" charset="0"/>
              </a:rPr>
              <a:t>исследования </a:t>
            </a:r>
            <a:r>
              <a:rPr lang="ru-RU" sz="5400" dirty="0" smtClean="0"/>
              <a:t>: </a:t>
            </a:r>
            <a:r>
              <a:rPr lang="ru-RU" sz="4800" b="1" i="1" dirty="0"/>
              <a:t>выявить уровень шумового загрязнения школы, его </a:t>
            </a:r>
            <a:r>
              <a:rPr lang="ru-RU" sz="4800" b="1" i="1" dirty="0" smtClean="0"/>
              <a:t>влияние </a:t>
            </a:r>
            <a:r>
              <a:rPr lang="ru-RU" sz="4800" b="1" i="1" dirty="0"/>
              <a:t>на работоспособность учащихся и учителей</a:t>
            </a:r>
          </a:p>
        </p:txBody>
      </p:sp>
    </p:spTree>
    <p:extLst>
      <p:ext uri="{BB962C8B-B14F-4D97-AF65-F5344CB8AC3E}">
        <p14:creationId xmlns:p14="http://schemas.microsoft.com/office/powerpoint/2010/main" val="122717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04664"/>
            <a:ext cx="763284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>
              <a:buNone/>
            </a:pPr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6264696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Arial Black" pitchFamily="34" charset="0"/>
              </a:rPr>
              <a:t>Задачи</a:t>
            </a:r>
          </a:p>
          <a:p>
            <a:pPr algn="just">
              <a:buFontTx/>
              <a:buChar char="-"/>
            </a:pPr>
            <a:r>
              <a:rPr lang="ru-RU" sz="2400" b="1" i="1" dirty="0" smtClean="0"/>
              <a:t>сбор </a:t>
            </a:r>
            <a:r>
              <a:rPr lang="ru-RU" sz="2400" b="1" i="1" dirty="0"/>
              <a:t>и анализ сведений о шуме, о влиянии его на организм человека, о борьбе с шумом ; </a:t>
            </a:r>
            <a:endParaRPr lang="ru-RU" sz="2400" b="1" i="1" dirty="0" smtClean="0"/>
          </a:p>
          <a:p>
            <a:pPr algn="just">
              <a:buNone/>
            </a:pPr>
            <a:r>
              <a:rPr lang="ru-RU" sz="2400" b="1" i="1" dirty="0" smtClean="0"/>
              <a:t>- знакомство с модульной системой экспериментов; </a:t>
            </a:r>
          </a:p>
          <a:p>
            <a:pPr algn="just">
              <a:buFontTx/>
              <a:buChar char="-"/>
            </a:pPr>
            <a:r>
              <a:rPr lang="ru-RU" sz="2400" b="1" i="1" dirty="0" smtClean="0"/>
              <a:t>проведение </a:t>
            </a:r>
            <a:r>
              <a:rPr lang="ru-RU" sz="2400" b="1" i="1" dirty="0"/>
              <a:t>исследовательских практических работ по определению очагов наибольшего шумового загрязнения в здании школы ; </a:t>
            </a:r>
            <a:endParaRPr lang="ru-RU" sz="2400" b="1" i="1" dirty="0" smtClean="0"/>
          </a:p>
          <a:p>
            <a:pPr algn="just">
              <a:buNone/>
            </a:pPr>
            <a:r>
              <a:rPr lang="ru-RU" sz="2400" b="1" i="1" dirty="0" smtClean="0"/>
              <a:t>- </a:t>
            </a:r>
            <a:r>
              <a:rPr lang="ru-RU" sz="2400" b="1" i="1" dirty="0"/>
              <a:t>разработка и распространение памятки для учащихся о вреде « школьного шума </a:t>
            </a:r>
            <a:r>
              <a:rPr lang="ru-RU" sz="2400" b="1" i="1" dirty="0" smtClean="0"/>
              <a:t>»;</a:t>
            </a:r>
          </a:p>
          <a:p>
            <a:pPr algn="just">
              <a:buNone/>
            </a:pPr>
            <a:r>
              <a:rPr lang="en-US" sz="2400" b="1" i="1" dirty="0" smtClean="0"/>
              <a:t>-</a:t>
            </a:r>
            <a:r>
              <a:rPr lang="ru-RU" sz="2400" b="1" i="1" dirty="0" smtClean="0"/>
              <a:t>проведение </a:t>
            </a:r>
            <a:r>
              <a:rPr lang="ru-RU" sz="2400" b="1" i="1" dirty="0"/>
              <a:t>анализа результатов анкетирования.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81944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>
                <a:latin typeface="Franklin Gothic Heavy" panose="020B0903020102020204" pitchFamily="34" charset="0"/>
              </a:rPr>
              <a:t>Методы </a:t>
            </a:r>
            <a:r>
              <a:rPr lang="ru-RU" sz="4800" dirty="0">
                <a:latin typeface="Franklin Gothic Heavy" panose="020B0903020102020204" pitchFamily="34" charset="0"/>
              </a:rPr>
              <a:t>исследования </a:t>
            </a:r>
            <a:r>
              <a:rPr lang="ru-RU" sz="4800" dirty="0" smtClean="0">
                <a:latin typeface="Franklin Gothic Heavy" panose="020B0903020102020204" pitchFamily="34" charset="0"/>
              </a:rPr>
              <a:t> </a:t>
            </a:r>
          </a:p>
          <a:p>
            <a:pPr>
              <a:buFontTx/>
              <a:buChar char="-"/>
            </a:pPr>
            <a:endParaRPr lang="ru-RU" sz="4400" b="1" dirty="0" smtClean="0"/>
          </a:p>
          <a:p>
            <a:pPr>
              <a:buFontTx/>
              <a:buChar char="-"/>
            </a:pPr>
            <a:r>
              <a:rPr lang="ru-RU" sz="4400" b="1" dirty="0" smtClean="0"/>
              <a:t>анкетирование ; </a:t>
            </a:r>
          </a:p>
          <a:p>
            <a:pPr>
              <a:buFontTx/>
              <a:buChar char="-"/>
            </a:pPr>
            <a:r>
              <a:rPr lang="ru-RU" sz="4400" b="1" dirty="0" smtClean="0"/>
              <a:t>наблюдение ;</a:t>
            </a:r>
          </a:p>
          <a:p>
            <a:pPr>
              <a:buFontTx/>
              <a:buChar char="-"/>
            </a:pPr>
            <a:r>
              <a:rPr lang="ru-RU" sz="4400" b="1" dirty="0" smtClean="0"/>
              <a:t>анализ </a:t>
            </a:r>
            <a:r>
              <a:rPr lang="ru-RU" sz="4400" b="1" dirty="0"/>
              <a:t>анкетирования ; </a:t>
            </a:r>
            <a:endParaRPr lang="ru-RU" sz="4400" b="1" dirty="0" smtClean="0"/>
          </a:p>
          <a:p>
            <a:pPr marL="0" indent="0">
              <a:buNone/>
            </a:pPr>
            <a:r>
              <a:rPr lang="ru-RU" sz="4400" b="1" dirty="0" smtClean="0"/>
              <a:t>- обобщение </a:t>
            </a:r>
            <a:r>
              <a:rPr lang="ru-RU" sz="4000" b="1" dirty="0" smtClean="0"/>
              <a:t>информации</a:t>
            </a:r>
            <a:r>
              <a:rPr lang="ru-RU" sz="4400" b="1" dirty="0"/>
              <a:t>.</a:t>
            </a:r>
          </a:p>
        </p:txBody>
      </p:sp>
      <p:pic>
        <p:nvPicPr>
          <p:cNvPr id="6" name="Рисунок 5" descr="Слайд 9"/>
          <p:cNvPicPr/>
          <p:nvPr/>
        </p:nvPicPr>
        <p:blipFill rotWithShape="1">
          <a:blip r:embed="rId2" cstate="print"/>
          <a:srcRect l="6250" t="48718" r="73077" b="21154"/>
          <a:stretch/>
        </p:blipFill>
        <p:spPr bwMode="auto">
          <a:xfrm>
            <a:off x="6300192" y="1165385"/>
            <a:ext cx="2232248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741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0-tub-ru.yandex.net/i?id=564852490-61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0"/>
            <a:ext cx="385192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/>
          <a:lstStyle/>
          <a:p>
            <a:pPr marL="0" indent="0" algn="just">
              <a:buNone/>
            </a:pPr>
            <a:endParaRPr lang="ru-RU" sz="4000" b="1" dirty="0" smtClean="0">
              <a:latin typeface="Arial Black" pitchFamily="34" charset="0"/>
            </a:endParaRPr>
          </a:p>
          <a:p>
            <a:pPr marL="0" indent="0" algn="just">
              <a:buNone/>
            </a:pPr>
            <a:r>
              <a:rPr lang="ru-RU" sz="4000" b="1" dirty="0" smtClean="0">
                <a:latin typeface="Arial Black" pitchFamily="34" charset="0"/>
              </a:rPr>
              <a:t>Что </a:t>
            </a:r>
            <a:r>
              <a:rPr lang="ru-RU" sz="4000" b="1" dirty="0">
                <a:latin typeface="Arial Black" pitchFamily="34" charset="0"/>
              </a:rPr>
              <a:t>такое шум </a:t>
            </a:r>
            <a:r>
              <a:rPr lang="ru-RU" sz="4000" b="1" dirty="0" smtClean="0">
                <a:latin typeface="Arial Black" pitchFamily="34" charset="0"/>
              </a:rPr>
              <a:t>?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</a:p>
          <a:p>
            <a:pPr marL="0" indent="0" algn="just">
              <a:buNone/>
            </a:pPr>
            <a:r>
              <a:rPr lang="ru-RU" b="1" dirty="0" smtClean="0"/>
              <a:t>Под </a:t>
            </a:r>
            <a:r>
              <a:rPr lang="ru-RU" b="1" dirty="0"/>
              <a:t>термином </a:t>
            </a:r>
            <a:r>
              <a:rPr lang="ru-RU" b="1" dirty="0" smtClean="0"/>
              <a:t>«шум»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/>
              <a:t>понимается всякий неприятный и нежелательный </a:t>
            </a:r>
            <a:r>
              <a:rPr lang="ru-RU" b="1" dirty="0" smtClean="0"/>
              <a:t>звук, </a:t>
            </a:r>
            <a:r>
              <a:rPr lang="ru-RU" b="1" dirty="0"/>
              <a:t>мешающий восприятию полезных сигналов, оказывающий </a:t>
            </a:r>
            <a:r>
              <a:rPr lang="ru-RU" b="1" dirty="0" smtClean="0"/>
              <a:t>вредное </a:t>
            </a:r>
            <a:r>
              <a:rPr lang="ru-RU" b="1" dirty="0"/>
              <a:t>воздействие на организм человека, </a:t>
            </a:r>
            <a:r>
              <a:rPr lang="ru-RU" b="1" dirty="0" smtClean="0"/>
              <a:t>    снижающий </a:t>
            </a:r>
            <a:r>
              <a:rPr lang="ru-RU" b="1" dirty="0"/>
              <a:t>его работоспособность.</a:t>
            </a:r>
          </a:p>
        </p:txBody>
      </p:sp>
    </p:spTree>
    <p:extLst>
      <p:ext uri="{BB962C8B-B14F-4D97-AF65-F5344CB8AC3E}">
        <p14:creationId xmlns:p14="http://schemas.microsoft.com/office/powerpoint/2010/main" val="1310646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 smtClean="0"/>
              <a:t>                                     Сила </a:t>
            </a:r>
            <a:r>
              <a:rPr lang="ru-RU" sz="2800" b="1" dirty="0"/>
              <a:t>звука </a:t>
            </a:r>
            <a:r>
              <a:rPr lang="ru-RU" sz="2800" b="1" dirty="0" smtClean="0"/>
              <a:t>измеряется </a:t>
            </a:r>
          </a:p>
          <a:p>
            <a:pPr marL="0" indent="0" algn="just">
              <a:buNone/>
            </a:pPr>
            <a:r>
              <a:rPr lang="ru-RU" sz="2800" b="1" dirty="0" smtClean="0"/>
              <a:t>                                   в  децибелах (дБ). Белл</a:t>
            </a:r>
          </a:p>
          <a:p>
            <a:pPr marL="0" indent="0" algn="just">
              <a:buNone/>
            </a:pPr>
            <a:r>
              <a:rPr lang="ru-RU" sz="2800" b="1" dirty="0" smtClean="0"/>
              <a:t>                                   в переводе с английского </a:t>
            </a:r>
          </a:p>
          <a:p>
            <a:pPr marL="0" indent="0" algn="just">
              <a:buNone/>
            </a:pPr>
            <a:r>
              <a:rPr lang="ru-RU" sz="2800" b="1" dirty="0" smtClean="0"/>
              <a:t>                                  </a:t>
            </a:r>
            <a:r>
              <a:rPr lang="ru-RU" sz="2800" b="1" dirty="0" err="1" smtClean="0"/>
              <a:t>означает«колокольчик</a:t>
            </a:r>
            <a:r>
              <a:rPr lang="ru-RU" sz="2800" b="1" dirty="0" smtClean="0"/>
              <a:t> »,</a:t>
            </a:r>
          </a:p>
          <a:p>
            <a:pPr marL="0" indent="0" algn="just">
              <a:buNone/>
            </a:pPr>
            <a:r>
              <a:rPr lang="ru-RU" sz="2800" b="1" dirty="0" smtClean="0"/>
              <a:t>                                  а «деци» значит  десять. </a:t>
            </a:r>
          </a:p>
          <a:p>
            <a:pPr marL="0" indent="0" algn="just">
              <a:buNone/>
            </a:pPr>
            <a:r>
              <a:rPr lang="ru-RU" sz="2800" b="1" dirty="0" smtClean="0"/>
              <a:t>                                  Получается</a:t>
            </a:r>
            <a:r>
              <a:rPr lang="ru-RU" sz="2800" b="1" dirty="0"/>
              <a:t>, что </a:t>
            </a:r>
            <a:r>
              <a:rPr lang="ru-RU" sz="2800" b="1" dirty="0" smtClean="0"/>
              <a:t>один </a:t>
            </a:r>
          </a:p>
          <a:p>
            <a:pPr marL="0" indent="0" algn="just">
              <a:buNone/>
            </a:pPr>
            <a:r>
              <a:rPr lang="ru-RU" sz="2800" b="1" dirty="0" smtClean="0"/>
              <a:t>децибел </a:t>
            </a:r>
            <a:r>
              <a:rPr lang="ru-RU" sz="2800" b="1" dirty="0"/>
              <a:t>равен звуку десяти колокольчиков. Но, оказывается, что был ученый по фамилии Белл. Он изобрел телефон. Благодаря этому люди научились передавать звуки на расстояния. В честь ученого </a:t>
            </a:r>
            <a:r>
              <a:rPr lang="ru-RU" sz="2800" b="1" dirty="0" smtClean="0"/>
              <a:t>Белла названа единица </a:t>
            </a:r>
            <a:r>
              <a:rPr lang="ru-RU" sz="2800" b="1" dirty="0"/>
              <a:t>измерения силы звука.</a:t>
            </a:r>
          </a:p>
        </p:txBody>
      </p:sp>
      <p:pic>
        <p:nvPicPr>
          <p:cNvPr id="1028" name="Picture 4" descr="Alexander Graham B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23" y="0"/>
            <a:ext cx="2627784" cy="341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556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49" y="188640"/>
            <a:ext cx="3103563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Franklin Gothic Heavy" panose="020B0903020102020204" pitchFamily="34" charset="0"/>
              </a:rPr>
              <a:t>Мы </a:t>
            </a:r>
            <a:r>
              <a:rPr lang="ru-RU" b="1" dirty="0">
                <a:latin typeface="Franklin Gothic Heavy" panose="020B0903020102020204" pitchFamily="34" charset="0"/>
              </a:rPr>
              <a:t>узнали, что шум можно </a:t>
            </a:r>
            <a:endParaRPr lang="ru-RU" b="1" dirty="0" smtClean="0">
              <a:latin typeface="Franklin Gothic Heavy" panose="020B0903020102020204" pitchFamily="34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Franklin Gothic Heavy" panose="020B0903020102020204" pitchFamily="34" charset="0"/>
              </a:rPr>
              <a:t>   измерить </a:t>
            </a:r>
            <a:r>
              <a:rPr lang="ru-RU" b="1" dirty="0">
                <a:latin typeface="Franklin Gothic Heavy" panose="020B0903020102020204" pitchFamily="34" charset="0"/>
              </a:rPr>
              <a:t>при </a:t>
            </a:r>
            <a:r>
              <a:rPr lang="ru-RU" b="1" dirty="0" smtClean="0">
                <a:latin typeface="Franklin Gothic Heavy" panose="020B0903020102020204" pitchFamily="34" charset="0"/>
              </a:rPr>
              <a:t>помощи </a:t>
            </a:r>
          </a:p>
          <a:p>
            <a:pPr marL="0" indent="0" algn="just">
              <a:buNone/>
            </a:pPr>
            <a:r>
              <a:rPr lang="ru-RU" b="1" dirty="0" smtClean="0">
                <a:latin typeface="Franklin Gothic Heavy" panose="020B0903020102020204" pitchFamily="34" charset="0"/>
              </a:rPr>
              <a:t>     модульной системы </a:t>
            </a:r>
          </a:p>
          <a:p>
            <a:pPr marL="0" indent="0" algn="just">
              <a:buNone/>
            </a:pPr>
            <a:r>
              <a:rPr lang="ru-RU" b="1" dirty="0" smtClean="0">
                <a:latin typeface="Franklin Gothic Heavy" panose="020B0903020102020204" pitchFamily="34" charset="0"/>
              </a:rPr>
              <a:t>             «Пролог». </a:t>
            </a:r>
          </a:p>
          <a:p>
            <a:pPr marL="0" indent="0" algn="just">
              <a:buNone/>
            </a:pPr>
            <a:endParaRPr lang="ru-RU" sz="2800" b="1" dirty="0" smtClean="0"/>
          </a:p>
          <a:p>
            <a:pPr marL="0" indent="0" algn="just">
              <a:buNone/>
            </a:pPr>
            <a:endParaRPr lang="ru-RU" sz="2400" b="1" dirty="0"/>
          </a:p>
        </p:txBody>
      </p:sp>
      <p:pic>
        <p:nvPicPr>
          <p:cNvPr id="3074" name="Picture 2" descr="I:\Модульная система экспериментов\физика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52" y="3717032"/>
            <a:ext cx="8061983" cy="260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324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just">
              <a:buNone/>
            </a:pPr>
            <a:endParaRPr lang="ru-RU" sz="3600" b="1" dirty="0" smtClean="0">
              <a:latin typeface="Arial Black" pitchFamily="34" charset="0"/>
            </a:endParaRPr>
          </a:p>
          <a:p>
            <a:pPr marL="0" indent="0" algn="just">
              <a:buNone/>
            </a:pPr>
            <a:r>
              <a:rPr lang="ru-RU" sz="3600" b="1" dirty="0" smtClean="0">
                <a:latin typeface="Arial Black" pitchFamily="34" charset="0"/>
              </a:rPr>
              <a:t>Актуальность </a:t>
            </a:r>
          </a:p>
          <a:p>
            <a:pPr marL="0" indent="0" algn="just">
              <a:buNone/>
            </a:pPr>
            <a:r>
              <a:rPr lang="ru-RU" sz="3600" b="1" dirty="0" smtClean="0">
                <a:latin typeface="Arial Black" pitchFamily="34" charset="0"/>
              </a:rPr>
              <a:t>исследования</a:t>
            </a:r>
          </a:p>
          <a:p>
            <a:pPr marL="0" indent="0" algn="just">
              <a:buNone/>
            </a:pPr>
            <a:r>
              <a:rPr lang="ru-RU" sz="2800" b="1" dirty="0" smtClean="0"/>
              <a:t> 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Одним </a:t>
            </a:r>
            <a:r>
              <a:rPr lang="ru-RU" b="1" dirty="0"/>
              <a:t>из вредных шумов является так называемый </a:t>
            </a:r>
            <a:r>
              <a:rPr lang="ru-RU" b="1" dirty="0" smtClean="0"/>
              <a:t> </a:t>
            </a:r>
            <a:r>
              <a:rPr lang="ru-RU" b="1" dirty="0"/>
              <a:t>школьный шум </a:t>
            </a:r>
            <a:r>
              <a:rPr lang="ru-RU" b="1" dirty="0" smtClean="0"/>
              <a:t>, </a:t>
            </a:r>
            <a:r>
              <a:rPr lang="ru-RU" b="1" dirty="0"/>
              <a:t>под влиянием которого у учащихся проявляется изменение </a:t>
            </a:r>
            <a:r>
              <a:rPr lang="ru-RU" b="1" dirty="0" smtClean="0"/>
              <a:t>состояния нервной </a:t>
            </a:r>
            <a:r>
              <a:rPr lang="ru-RU" b="1" dirty="0"/>
              <a:t>системы. </a:t>
            </a:r>
          </a:p>
        </p:txBody>
      </p:sp>
      <p:pic>
        <p:nvPicPr>
          <p:cNvPr id="4" name="Рисунок 3" descr="http://im0-tub-ru.yandex.net/i?id=58817881-34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4860032" cy="326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194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47260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                                    Постоянное воздействие </a:t>
            </a:r>
          </a:p>
          <a:p>
            <a:pPr marL="0" indent="0" algn="just">
              <a:buNone/>
            </a:pPr>
            <a:r>
              <a:rPr lang="ru-RU" b="1" dirty="0" smtClean="0"/>
              <a:t>                                   сильного шума влияет </a:t>
            </a:r>
          </a:p>
          <a:p>
            <a:pPr marL="0" indent="0" algn="just">
              <a:buNone/>
            </a:pPr>
            <a:r>
              <a:rPr lang="ru-RU" b="1" dirty="0" smtClean="0"/>
              <a:t>                                          не только на слух, но </a:t>
            </a:r>
          </a:p>
          <a:p>
            <a:pPr marL="0" indent="0" algn="just">
              <a:buNone/>
            </a:pPr>
            <a:r>
              <a:rPr lang="ru-RU" b="1" dirty="0" smtClean="0"/>
              <a:t>                                          и вызывает другие</a:t>
            </a:r>
          </a:p>
          <a:p>
            <a:pPr marL="0" indent="0" algn="just">
              <a:buNone/>
            </a:pPr>
            <a:r>
              <a:rPr lang="ru-RU" b="1" dirty="0" smtClean="0"/>
              <a:t> вредные последствия - звон в ушах, головокружение, головную боль, усталость.</a:t>
            </a:r>
            <a:endParaRPr lang="ru-RU" b="1" dirty="0"/>
          </a:p>
        </p:txBody>
      </p:sp>
      <p:pic>
        <p:nvPicPr>
          <p:cNvPr id="4" name="Рисунок 3" descr="Слайд 12"/>
          <p:cNvPicPr/>
          <p:nvPr/>
        </p:nvPicPr>
        <p:blipFill rotWithShape="1">
          <a:blip r:embed="rId2" cstate="print"/>
          <a:srcRect l="6090" t="70513" r="76282" b="8547"/>
          <a:stretch/>
        </p:blipFill>
        <p:spPr bwMode="auto">
          <a:xfrm>
            <a:off x="6876256" y="4941168"/>
            <a:ext cx="2127870" cy="17975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7815" y="3861048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Люди, подвергающиеся постоянному воздействию шума, часто становятся трудными в общении.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914650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703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5__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6__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542</Words>
  <Application>Microsoft Office PowerPoint</Application>
  <PresentationFormat>Экран (4:3)</PresentationFormat>
  <Paragraphs>103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85__3</vt:lpstr>
      <vt:lpstr>86__3</vt:lpstr>
      <vt:lpstr>Шум вокруг нас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Уровень шумового загрязнения на переменах  1 смены  - 1 этаж</vt:lpstr>
      <vt:lpstr>Интенсивность шумового загрязнения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nigativ</dc:creator>
  <cp:lastModifiedBy>nigativ</cp:lastModifiedBy>
  <cp:revision>39</cp:revision>
  <dcterms:created xsi:type="dcterms:W3CDTF">2014-03-16T16:03:17Z</dcterms:created>
  <dcterms:modified xsi:type="dcterms:W3CDTF">2014-03-21T03:01:06Z</dcterms:modified>
</cp:coreProperties>
</file>